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2" r:id="rId6"/>
    <p:sldId id="265" r:id="rId7"/>
    <p:sldId id="266" r:id="rId8"/>
    <p:sldId id="267" r:id="rId9"/>
    <p:sldId id="268" r:id="rId10"/>
    <p:sldId id="269" r:id="rId11"/>
    <p:sldId id="271" r:id="rId12"/>
    <p:sldId id="272" r:id="rId13"/>
    <p:sldId id="274" r:id="rId14"/>
    <p:sldId id="301" r:id="rId15"/>
    <p:sldId id="276" r:id="rId16"/>
    <p:sldId id="296" r:id="rId17"/>
    <p:sldId id="305" r:id="rId18"/>
    <p:sldId id="278" r:id="rId19"/>
    <p:sldId id="279" r:id="rId20"/>
    <p:sldId id="306" r:id="rId21"/>
    <p:sldId id="280" r:id="rId22"/>
    <p:sldId id="307" r:id="rId23"/>
    <p:sldId id="281" r:id="rId24"/>
    <p:sldId id="284" r:id="rId25"/>
    <p:sldId id="308" r:id="rId26"/>
    <p:sldId id="282" r:id="rId27"/>
    <p:sldId id="309" r:id="rId28"/>
    <p:sldId id="283" r:id="rId29"/>
    <p:sldId id="285" r:id="rId30"/>
    <p:sldId id="297" r:id="rId31"/>
    <p:sldId id="312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508" autoAdjust="0"/>
  </p:normalViewPr>
  <p:slideViewPr>
    <p:cSldViewPr>
      <p:cViewPr varScale="1">
        <p:scale>
          <a:sx n="57" d="100"/>
          <a:sy n="57" d="100"/>
        </p:scale>
        <p:origin x="-17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40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AD3280-6809-47BB-ABFE-C1CFBFE30DEF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E67ECF-EC15-4652-AC8E-DACE672A2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192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67ECF-EC15-4652-AC8E-DACE672A232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4553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67ECF-EC15-4652-AC8E-DACE672A232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15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67ECF-EC15-4652-AC8E-DACE672A232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801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67ECF-EC15-4652-AC8E-DACE672A232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9197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67ECF-EC15-4652-AC8E-DACE672A232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7486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67ECF-EC15-4652-AC8E-DACE672A232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7235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67ECF-EC15-4652-AC8E-DACE672A232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314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67ECF-EC15-4652-AC8E-DACE672A2322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377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67ECF-EC15-4652-AC8E-DACE672A232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13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67ECF-EC15-4652-AC8E-DACE672A232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943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67ECF-EC15-4652-AC8E-DACE672A232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283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67ECF-EC15-4652-AC8E-DACE672A232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59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67ECF-EC15-4652-AC8E-DACE672A232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942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67ECF-EC15-4652-AC8E-DACE672A232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7694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67ECF-EC15-4652-AC8E-DACE672A232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179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67ECF-EC15-4652-AC8E-DACE672A232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36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F6F3-3A8E-4083-8C42-881BECC24C27}" type="datetimeFigureOut">
              <a:rPr lang="en-US" smtClean="0"/>
              <a:pPr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5B5D-9098-46C5-8645-EFD82A1EF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38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F6F3-3A8E-4083-8C42-881BECC24C27}" type="datetimeFigureOut">
              <a:rPr lang="en-US" smtClean="0"/>
              <a:pPr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5B5D-9098-46C5-8645-EFD82A1EF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215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F6F3-3A8E-4083-8C42-881BECC24C27}" type="datetimeFigureOut">
              <a:rPr lang="en-US" smtClean="0"/>
              <a:pPr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5B5D-9098-46C5-8645-EFD82A1EF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7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F6F3-3A8E-4083-8C42-881BECC24C27}" type="datetimeFigureOut">
              <a:rPr lang="en-US" smtClean="0"/>
              <a:pPr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5B5D-9098-46C5-8645-EFD82A1EF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392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F6F3-3A8E-4083-8C42-881BECC24C27}" type="datetimeFigureOut">
              <a:rPr lang="en-US" smtClean="0"/>
              <a:pPr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5B5D-9098-46C5-8645-EFD82A1EF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540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F6F3-3A8E-4083-8C42-881BECC24C27}" type="datetimeFigureOut">
              <a:rPr lang="en-US" smtClean="0"/>
              <a:pPr/>
              <a:t>4/21/2017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5B5D-9098-46C5-8645-EFD82A1EF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6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F6F3-3A8E-4083-8C42-881BECC24C27}" type="datetimeFigureOut">
              <a:rPr lang="en-US" smtClean="0"/>
              <a:pPr/>
              <a:t>4/21/2017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5B5D-9098-46C5-8645-EFD82A1EF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218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F6F3-3A8E-4083-8C42-881BECC24C27}" type="datetimeFigureOut">
              <a:rPr lang="en-US" smtClean="0"/>
              <a:pPr/>
              <a:t>4/21/2017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5B5D-9098-46C5-8645-EFD82A1EF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359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F6F3-3A8E-4083-8C42-881BECC24C27}" type="datetimeFigureOut">
              <a:rPr lang="en-US" smtClean="0"/>
              <a:pPr/>
              <a:t>4/21/2017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5B5D-9098-46C5-8645-EFD82A1EF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645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F6F3-3A8E-4083-8C42-881BECC24C27}" type="datetimeFigureOut">
              <a:rPr lang="en-US" smtClean="0"/>
              <a:pPr/>
              <a:t>4/21/2017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5B5D-9098-46C5-8645-EFD82A1EF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F6F3-3A8E-4083-8C42-881BECC24C27}" type="datetimeFigureOut">
              <a:rPr lang="en-US" smtClean="0"/>
              <a:pPr/>
              <a:t>4/21/2017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5B5D-9098-46C5-8645-EFD82A1EF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233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AF6F3-3A8E-4083-8C42-881BECC24C27}" type="datetimeFigureOut">
              <a:rPr lang="en-US" smtClean="0"/>
              <a:pPr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55B5D-9098-46C5-8645-EFD82A1EF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874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Dental Radiology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36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do kitten teeth fall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Incisors first</a:t>
            </a:r>
          </a:p>
          <a:p>
            <a:r>
              <a:rPr lang="en-US" dirty="0" smtClean="0"/>
              <a:t>Canines next</a:t>
            </a:r>
          </a:p>
          <a:p>
            <a:r>
              <a:rPr lang="en-US" dirty="0" smtClean="0"/>
              <a:t>Premolars last</a:t>
            </a:r>
          </a:p>
          <a:p>
            <a:r>
              <a:rPr lang="en-US" dirty="0" smtClean="0"/>
              <a:t>Molars erupt</a:t>
            </a:r>
          </a:p>
          <a:p>
            <a:r>
              <a:rPr lang="en-US" dirty="0" smtClean="0"/>
              <a:t>Similar to puppies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05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nomenclature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learned it is an easy way to identify teeth</a:t>
            </a:r>
          </a:p>
          <a:p>
            <a:r>
              <a:rPr lang="en-US" dirty="0" smtClean="0"/>
              <a:t>Makes medical charting easy because many record systems have templates built in</a:t>
            </a:r>
          </a:p>
          <a:p>
            <a:r>
              <a:rPr lang="en-US" dirty="0" smtClean="0"/>
              <a:t>Most used system is the </a:t>
            </a:r>
            <a:r>
              <a:rPr lang="en-US" dirty="0" err="1" smtClean="0"/>
              <a:t>triadan</a:t>
            </a:r>
            <a:r>
              <a:rPr lang="en-US" dirty="0" smtClean="0"/>
              <a:t>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70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Triadan</a:t>
            </a:r>
            <a:r>
              <a:rPr lang="en-US" dirty="0" smtClean="0"/>
              <a:t>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tooth is labeled by a code of 3 numbers</a:t>
            </a:r>
          </a:p>
          <a:p>
            <a:r>
              <a:rPr lang="en-US" dirty="0" smtClean="0"/>
              <a:t>Can be used in any species</a:t>
            </a:r>
          </a:p>
          <a:p>
            <a:r>
              <a:rPr lang="en-US" dirty="0" smtClean="0"/>
              <a:t>However if a species is normally missing teeth you have to know this</a:t>
            </a:r>
          </a:p>
        </p:txBody>
      </p:sp>
    </p:spTree>
    <p:extLst>
      <p:ext uri="{BB962C8B-B14F-4D97-AF65-F5344CB8AC3E}">
        <p14:creationId xmlns:p14="http://schemas.microsoft.com/office/powerpoint/2010/main" val="391021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Triadan</a:t>
            </a:r>
            <a:r>
              <a:rPr lang="en-US" dirty="0" smtClean="0"/>
              <a:t>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quadrant upper right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quadrant upper left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quadrant lower left</a:t>
            </a:r>
          </a:p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quadrant lower right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87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Triadan</a:t>
            </a:r>
            <a:r>
              <a:rPr lang="en-US" dirty="0"/>
              <a:t>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about deciduous teeth?????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95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Dental radiology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AAHA dental care guidelines for dogs and cats state that preoperative and postoperative dental radiographs are mandated for all extractions</a:t>
            </a:r>
          </a:p>
          <a:p>
            <a:r>
              <a:rPr lang="en-US" dirty="0" smtClean="0"/>
              <a:t>Evaluate tooth below gingiva</a:t>
            </a:r>
          </a:p>
          <a:p>
            <a:r>
              <a:rPr lang="en-US" dirty="0" smtClean="0"/>
              <a:t>Missing teeth/fractured teeth</a:t>
            </a:r>
          </a:p>
          <a:p>
            <a:r>
              <a:rPr lang="en-US" b="1" dirty="0" smtClean="0"/>
              <a:t>Proper extraction</a:t>
            </a:r>
          </a:p>
          <a:p>
            <a:r>
              <a:rPr lang="en-US" dirty="0" smtClean="0"/>
              <a:t>Follow pathology – oral tumors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3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dental radiology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Resorptive</a:t>
            </a:r>
            <a:r>
              <a:rPr lang="en-US" dirty="0" smtClean="0"/>
              <a:t> lesions</a:t>
            </a:r>
          </a:p>
          <a:p>
            <a:r>
              <a:rPr lang="en-US" dirty="0" smtClean="0"/>
              <a:t>Epistaxis</a:t>
            </a:r>
          </a:p>
          <a:p>
            <a:r>
              <a:rPr lang="en-US" dirty="0"/>
              <a:t>T</a:t>
            </a:r>
            <a:r>
              <a:rPr lang="en-US" dirty="0" smtClean="0"/>
              <a:t>rauma </a:t>
            </a:r>
          </a:p>
          <a:p>
            <a:r>
              <a:rPr lang="en-US" dirty="0" smtClean="0"/>
              <a:t>Nasal discharge</a:t>
            </a:r>
          </a:p>
          <a:p>
            <a:r>
              <a:rPr lang="en-US" dirty="0" smtClean="0"/>
              <a:t>Non-dental </a:t>
            </a:r>
          </a:p>
        </p:txBody>
      </p:sp>
    </p:spTree>
    <p:extLst>
      <p:ext uri="{BB962C8B-B14F-4D97-AF65-F5344CB8AC3E}">
        <p14:creationId xmlns:p14="http://schemas.microsoft.com/office/powerpoint/2010/main" val="48020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positioning devices</a:t>
            </a:r>
          </a:p>
          <a:p>
            <a:r>
              <a:rPr lang="en-US" dirty="0" smtClean="0"/>
              <a:t>6 feet away/lead barrier</a:t>
            </a:r>
          </a:p>
          <a:p>
            <a:r>
              <a:rPr lang="en-US" dirty="0" smtClean="0"/>
              <a:t>Ideally wear badges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14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Film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Film is colored on one side and white on the other</a:t>
            </a:r>
          </a:p>
          <a:p>
            <a:r>
              <a:rPr lang="en-US" dirty="0" smtClean="0"/>
              <a:t>Feel a bump</a:t>
            </a:r>
          </a:p>
          <a:p>
            <a:r>
              <a:rPr lang="en-US" dirty="0" smtClean="0"/>
              <a:t>This is on the white side and goes towards the tube</a:t>
            </a:r>
          </a:p>
          <a:p>
            <a:r>
              <a:rPr lang="en-US" dirty="0" smtClean="0"/>
              <a:t>Bump also goes</a:t>
            </a:r>
          </a:p>
          <a:p>
            <a:r>
              <a:rPr lang="en-US" dirty="0" smtClean="0"/>
              <a:t>Chair side processing</a:t>
            </a:r>
          </a:p>
          <a:p>
            <a:endParaRPr lang="en-US" dirty="0" smtClean="0"/>
          </a:p>
          <a:p>
            <a:r>
              <a:rPr lang="en-US" dirty="0" smtClean="0"/>
              <a:t>Different sizes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56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common</a:t>
            </a:r>
          </a:p>
          <a:p>
            <a:r>
              <a:rPr lang="en-US" dirty="0" smtClean="0"/>
              <a:t>Just like in traditional radiology the benefits are huge</a:t>
            </a:r>
          </a:p>
          <a:p>
            <a:r>
              <a:rPr lang="en-US" dirty="0" smtClean="0"/>
              <a:t>More costly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709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we’ll be covering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Tooth anatomy</a:t>
            </a:r>
          </a:p>
          <a:p>
            <a:r>
              <a:rPr lang="en-US" dirty="0" smtClean="0"/>
              <a:t>Dental formula</a:t>
            </a:r>
          </a:p>
          <a:p>
            <a:r>
              <a:rPr lang="en-US" dirty="0" smtClean="0"/>
              <a:t>Nomenclature</a:t>
            </a:r>
          </a:p>
          <a:p>
            <a:r>
              <a:rPr lang="en-US" dirty="0" smtClean="0"/>
              <a:t>Number of roots</a:t>
            </a:r>
          </a:p>
          <a:p>
            <a:r>
              <a:rPr lang="en-US" dirty="0" smtClean="0"/>
              <a:t>Parallel technique</a:t>
            </a:r>
          </a:p>
          <a:p>
            <a:r>
              <a:rPr lang="en-US" dirty="0" smtClean="0"/>
              <a:t>Bisecting angle technique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27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Diagnostic dental radiograph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2-3 mm of bone around apex of root</a:t>
            </a:r>
          </a:p>
          <a:p>
            <a:r>
              <a:rPr lang="en-US" dirty="0" smtClean="0"/>
              <a:t>Level of alveolar bone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5539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ONLY be used on the </a:t>
            </a:r>
          </a:p>
          <a:p>
            <a:r>
              <a:rPr lang="en-US" dirty="0" smtClean="0"/>
              <a:t>Tube and film are parallel to one another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9611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Bisecting angle technique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Beam is aligned with the bisecting angle between tooth and film</a:t>
            </a:r>
          </a:p>
          <a:p>
            <a:r>
              <a:rPr lang="en-US" dirty="0" smtClean="0"/>
              <a:t>Human vs animal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5466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Bisecting angle 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on all other teeth</a:t>
            </a:r>
          </a:p>
          <a:p>
            <a:r>
              <a:rPr lang="en-US" dirty="0" smtClean="0"/>
              <a:t>2 things can go wrong with this method</a:t>
            </a:r>
          </a:p>
        </p:txBody>
      </p:sp>
    </p:spTree>
    <p:extLst>
      <p:ext uri="{BB962C8B-B14F-4D97-AF65-F5344CB8AC3E}">
        <p14:creationId xmlns:p14="http://schemas.microsoft.com/office/powerpoint/2010/main" val="354091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Practice, practice, practice, practice, practice, practice</a:t>
            </a:r>
          </a:p>
          <a:p>
            <a:r>
              <a:rPr lang="en-US" dirty="0" smtClean="0"/>
              <a:t>Textbook</a:t>
            </a:r>
          </a:p>
          <a:p>
            <a:r>
              <a:rPr lang="en-US" dirty="0" smtClean="0"/>
              <a:t>You tube</a:t>
            </a:r>
          </a:p>
          <a:p>
            <a:r>
              <a:rPr lang="en-US" dirty="0" smtClean="0"/>
              <a:t>Informative </a:t>
            </a:r>
            <a:r>
              <a:rPr lang="en-US" dirty="0" err="1" smtClean="0"/>
              <a:t>dvds</a:t>
            </a:r>
            <a:r>
              <a:rPr lang="en-US" dirty="0" smtClean="0"/>
              <a:t> from company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9605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foreshortening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0750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foreshortening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Occurs when the x-ray beam is focused on the film to much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08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elongation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3557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elongation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Occurs when x-ray beam is directed towards the tooth angle too much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58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Root cutoff</a:t>
            </a:r>
          </a:p>
          <a:p>
            <a:r>
              <a:rPr lang="en-US" dirty="0" smtClean="0"/>
              <a:t>Cone cutoff</a:t>
            </a:r>
          </a:p>
          <a:p>
            <a:r>
              <a:rPr lang="en-US" dirty="0" smtClean="0"/>
              <a:t>Traditional film processing errors</a:t>
            </a:r>
          </a:p>
          <a:p>
            <a:pPr lvl="1"/>
            <a:r>
              <a:rPr lang="en-US" dirty="0" smtClean="0"/>
              <a:t>Light exposure</a:t>
            </a:r>
          </a:p>
          <a:p>
            <a:pPr lvl="1"/>
            <a:r>
              <a:rPr lang="en-US" dirty="0" smtClean="0"/>
              <a:t>Processing error</a:t>
            </a:r>
          </a:p>
          <a:p>
            <a:pPr lvl="1"/>
            <a:r>
              <a:rPr lang="en-US" dirty="0" smtClean="0"/>
              <a:t>Fingerprints</a:t>
            </a:r>
          </a:p>
          <a:p>
            <a:pPr lvl="1"/>
            <a:r>
              <a:rPr lang="en-US" dirty="0" smtClean="0"/>
              <a:t>Crescents</a:t>
            </a:r>
          </a:p>
          <a:p>
            <a:pPr lvl="1"/>
            <a:r>
              <a:rPr lang="en-US" dirty="0" smtClean="0"/>
              <a:t>Double exposure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660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Crown</a:t>
            </a:r>
            <a:r>
              <a:rPr lang="en-US" dirty="0"/>
              <a:t> </a:t>
            </a:r>
            <a:r>
              <a:rPr lang="en-US" dirty="0" err="1" smtClean="0"/>
              <a:t>supragingival</a:t>
            </a:r>
            <a:endParaRPr lang="en-US" dirty="0" smtClean="0"/>
          </a:p>
          <a:p>
            <a:r>
              <a:rPr lang="en-US" dirty="0" smtClean="0"/>
              <a:t>Root </a:t>
            </a:r>
            <a:r>
              <a:rPr lang="en-US" dirty="0" err="1" smtClean="0"/>
              <a:t>subgingival</a:t>
            </a:r>
            <a:endParaRPr lang="en-US" dirty="0" smtClean="0"/>
          </a:p>
          <a:p>
            <a:r>
              <a:rPr lang="en-US" dirty="0" smtClean="0"/>
              <a:t>Apex - tip of the root</a:t>
            </a:r>
          </a:p>
          <a:p>
            <a:r>
              <a:rPr lang="en-US" dirty="0" smtClean="0"/>
              <a:t>Pulp chamber inner content of tooth from crown to root</a:t>
            </a:r>
          </a:p>
          <a:p>
            <a:r>
              <a:rPr lang="en-US" dirty="0" smtClean="0"/>
              <a:t>Dentin surrounds pulp chamber</a:t>
            </a:r>
          </a:p>
          <a:p>
            <a:r>
              <a:rPr lang="en-US" dirty="0" err="1" smtClean="0"/>
              <a:t>Enamal</a:t>
            </a:r>
            <a:r>
              <a:rPr lang="en-US" dirty="0" smtClean="0"/>
              <a:t> outer covering of crown</a:t>
            </a:r>
          </a:p>
          <a:p>
            <a:r>
              <a:rPr lang="en-US" dirty="0" err="1" smtClean="0"/>
              <a:t>Cementum</a:t>
            </a:r>
            <a:r>
              <a:rPr lang="en-US" dirty="0" smtClean="0"/>
              <a:t> outer covering of root</a:t>
            </a:r>
          </a:p>
          <a:p>
            <a:r>
              <a:rPr lang="en-US" dirty="0" err="1" smtClean="0"/>
              <a:t>Peridontal</a:t>
            </a:r>
            <a:r>
              <a:rPr lang="en-US" dirty="0" smtClean="0"/>
              <a:t> ligament </a:t>
            </a:r>
          </a:p>
        </p:txBody>
      </p:sp>
    </p:spTree>
    <p:extLst>
      <p:ext uri="{BB962C8B-B14F-4D97-AF65-F5344CB8AC3E}">
        <p14:creationId xmlns:p14="http://schemas.microsoft.com/office/powerpoint/2010/main" val="68255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3 simple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image is foreshortened or elongated adjust the tube head</a:t>
            </a:r>
          </a:p>
          <a:p>
            <a:r>
              <a:rPr lang="en-US" dirty="0" smtClean="0"/>
              <a:t>If </a:t>
            </a:r>
            <a:r>
              <a:rPr lang="en-US" dirty="0"/>
              <a:t>you cut the target off at the edge of the beam (</a:t>
            </a:r>
            <a:r>
              <a:rPr lang="en-US" b="1" dirty="0"/>
              <a:t>cone cut</a:t>
            </a:r>
            <a:r>
              <a:rPr lang="en-US" dirty="0"/>
              <a:t>), </a:t>
            </a:r>
            <a:r>
              <a:rPr lang="en-US" dirty="0" smtClean="0"/>
              <a:t>simply move </a:t>
            </a:r>
            <a:r>
              <a:rPr lang="en-US" dirty="0"/>
              <a:t>the beam over toward the area of cone cut</a:t>
            </a:r>
            <a:r>
              <a:rPr lang="en-US" dirty="0" smtClean="0"/>
              <a:t>.</a:t>
            </a:r>
          </a:p>
          <a:p>
            <a:r>
              <a:rPr lang="en-US" dirty="0"/>
              <a:t>If you cut the target off at the edge of the </a:t>
            </a:r>
            <a:r>
              <a:rPr lang="en-US" dirty="0" smtClean="0"/>
              <a:t>film (</a:t>
            </a:r>
            <a:r>
              <a:rPr lang="en-US" b="1" dirty="0" smtClean="0"/>
              <a:t>root cut</a:t>
            </a:r>
            <a:r>
              <a:rPr lang="en-US" dirty="0" smtClean="0"/>
              <a:t>), </a:t>
            </a:r>
            <a:r>
              <a:rPr lang="en-US" dirty="0"/>
              <a:t>move the film </a:t>
            </a:r>
            <a:r>
              <a:rPr lang="en-US" dirty="0" smtClean="0"/>
              <a:t>over toward </a:t>
            </a:r>
            <a:r>
              <a:rPr lang="en-US" dirty="0"/>
              <a:t>the area you cut off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5047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take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Prior to cleaning</a:t>
            </a:r>
          </a:p>
          <a:p>
            <a:r>
              <a:rPr lang="en-US" dirty="0" smtClean="0"/>
              <a:t>If you clean first take films prior to polishing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540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 basic types of teeth</a:t>
            </a:r>
          </a:p>
          <a:p>
            <a:r>
              <a:rPr lang="en-US" dirty="0" smtClean="0"/>
              <a:t>Incisors</a:t>
            </a:r>
          </a:p>
          <a:p>
            <a:r>
              <a:rPr lang="en-US" dirty="0" smtClean="0"/>
              <a:t>Canine</a:t>
            </a:r>
          </a:p>
          <a:p>
            <a:r>
              <a:rPr lang="en-US" dirty="0" smtClean="0"/>
              <a:t>Premolar teeth</a:t>
            </a:r>
          </a:p>
          <a:p>
            <a:r>
              <a:rPr lang="en-US" dirty="0" smtClean="0"/>
              <a:t>Molars</a:t>
            </a:r>
          </a:p>
        </p:txBody>
      </p:sp>
    </p:spTree>
    <p:extLst>
      <p:ext uri="{BB962C8B-B14F-4D97-AF65-F5344CB8AC3E}">
        <p14:creationId xmlns:p14="http://schemas.microsoft.com/office/powerpoint/2010/main" val="185870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239000" cy="1143000"/>
          </a:xfrm>
        </p:spPr>
        <p:txBody>
          <a:bodyPr/>
          <a:lstStyle/>
          <a:p>
            <a:r>
              <a:rPr lang="en-US" dirty="0" smtClean="0"/>
              <a:t>Sides of the teeth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tooth has 5 sides</a:t>
            </a:r>
          </a:p>
          <a:p>
            <a:pPr lvl="1"/>
            <a:r>
              <a:rPr lang="en-US" dirty="0" smtClean="0"/>
              <a:t>Occlusal -</a:t>
            </a:r>
          </a:p>
          <a:p>
            <a:pPr lvl="1"/>
            <a:r>
              <a:rPr lang="en-US" dirty="0" smtClean="0"/>
              <a:t>Mesial –</a:t>
            </a:r>
          </a:p>
          <a:p>
            <a:pPr lvl="1"/>
            <a:r>
              <a:rPr lang="en-US" dirty="0" smtClean="0"/>
              <a:t>Distal – </a:t>
            </a:r>
          </a:p>
          <a:p>
            <a:pPr lvl="2"/>
            <a:r>
              <a:rPr lang="en-US" dirty="0" smtClean="0"/>
              <a:t>Opposite of mesial</a:t>
            </a:r>
          </a:p>
          <a:p>
            <a:pPr lvl="1"/>
            <a:r>
              <a:rPr lang="en-US" dirty="0" smtClean="0"/>
              <a:t>Buccal – </a:t>
            </a:r>
          </a:p>
          <a:p>
            <a:pPr lvl="1"/>
            <a:r>
              <a:rPr lang="en-US" dirty="0" smtClean="0"/>
              <a:t>Lingual or Palatal - </a:t>
            </a:r>
          </a:p>
        </p:txBody>
      </p:sp>
    </p:spTree>
    <p:extLst>
      <p:ext uri="{BB962C8B-B14F-4D97-AF65-F5344CB8AC3E}">
        <p14:creationId xmlns:p14="http://schemas.microsoft.com/office/powerpoint/2010/main" val="138041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dental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Illustrate how many of each tooth type the animal has</a:t>
            </a:r>
          </a:p>
          <a:p>
            <a:r>
              <a:rPr lang="en-US" dirty="0" smtClean="0"/>
              <a:t>Presented in fractions</a:t>
            </a:r>
          </a:p>
          <a:p>
            <a:pPr lvl="1"/>
            <a:r>
              <a:rPr lang="en-US" dirty="0" smtClean="0"/>
              <a:t>Maxillary/mandibular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88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cAnine</a:t>
            </a:r>
            <a:r>
              <a:rPr lang="en-US" dirty="0" smtClean="0"/>
              <a:t> dental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Deciduous teeth</a:t>
            </a:r>
          </a:p>
          <a:p>
            <a:pPr lvl="1"/>
            <a:r>
              <a:rPr lang="en-US" dirty="0" smtClean="0"/>
              <a:t>2x(i3c1p3m0)/(i3c1p3m0)=28 total teeth</a:t>
            </a:r>
          </a:p>
          <a:p>
            <a:r>
              <a:rPr lang="en-US" dirty="0" smtClean="0"/>
              <a:t>Permanent teeth</a:t>
            </a:r>
          </a:p>
          <a:p>
            <a:pPr lvl="1"/>
            <a:r>
              <a:rPr lang="en-US" dirty="0" smtClean="0"/>
              <a:t>2x(i3c1p4m2)/(i3c1p4m3) = 42 total teeth</a:t>
            </a:r>
          </a:p>
          <a:p>
            <a:r>
              <a:rPr lang="en-US" dirty="0" smtClean="0"/>
              <a:t>Deciduous teeth fully erupted by 6 weeks of age</a:t>
            </a:r>
          </a:p>
          <a:p>
            <a:r>
              <a:rPr lang="en-US" dirty="0" smtClean="0"/>
              <a:t>Permanent teeth all erupted by 6 months</a:t>
            </a:r>
          </a:p>
          <a:p>
            <a:r>
              <a:rPr lang="en-US" dirty="0" smtClean="0"/>
              <a:t>Breed differences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71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do puppy teeth fall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Incisors first</a:t>
            </a:r>
          </a:p>
          <a:p>
            <a:r>
              <a:rPr lang="en-US" dirty="0" smtClean="0"/>
              <a:t>Canines next</a:t>
            </a:r>
          </a:p>
          <a:p>
            <a:r>
              <a:rPr lang="en-US" dirty="0" smtClean="0"/>
              <a:t>Premolars last</a:t>
            </a:r>
          </a:p>
          <a:p>
            <a:r>
              <a:rPr lang="en-US" dirty="0" smtClean="0"/>
              <a:t>Molars erupt</a:t>
            </a:r>
          </a:p>
        </p:txBody>
      </p:sp>
    </p:spTree>
    <p:extLst>
      <p:ext uri="{BB962C8B-B14F-4D97-AF65-F5344CB8AC3E}">
        <p14:creationId xmlns:p14="http://schemas.microsoft.com/office/powerpoint/2010/main" val="66352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Feline dental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Deciduous teeth</a:t>
            </a:r>
          </a:p>
          <a:p>
            <a:pPr lvl="1"/>
            <a:r>
              <a:rPr lang="en-US" dirty="0" smtClean="0"/>
              <a:t>2x (i3c1p3m0)/(i3c1p2m0) = 26 total</a:t>
            </a:r>
          </a:p>
          <a:p>
            <a:r>
              <a:rPr lang="en-US" dirty="0" smtClean="0"/>
              <a:t>Permanent teeth</a:t>
            </a:r>
          </a:p>
          <a:p>
            <a:pPr lvl="1"/>
            <a:r>
              <a:rPr lang="en-US" dirty="0" smtClean="0"/>
              <a:t>2x (i3c1p3m1)/(i3c1p2m1) =  30 total </a:t>
            </a:r>
          </a:p>
          <a:p>
            <a:pPr lvl="1"/>
            <a:r>
              <a:rPr lang="en-US" dirty="0" smtClean="0"/>
              <a:t>Missing 1</a:t>
            </a:r>
            <a:r>
              <a:rPr lang="en-US" baseline="30000" dirty="0" smtClean="0"/>
              <a:t>st</a:t>
            </a:r>
            <a:r>
              <a:rPr lang="en-US" dirty="0" smtClean="0"/>
              <a:t> premolar in maxilla</a:t>
            </a:r>
          </a:p>
          <a:p>
            <a:pPr lvl="1"/>
            <a:r>
              <a:rPr lang="en-US" dirty="0" smtClean="0"/>
              <a:t>Missing 1</a:t>
            </a:r>
            <a:r>
              <a:rPr lang="en-US" baseline="30000" dirty="0" smtClean="0"/>
              <a:t>st</a:t>
            </a:r>
            <a:r>
              <a:rPr lang="en-US" dirty="0" smtClean="0"/>
              <a:t> and 2</a:t>
            </a:r>
            <a:r>
              <a:rPr lang="en-US" baseline="30000" dirty="0" smtClean="0"/>
              <a:t>nd</a:t>
            </a:r>
            <a:r>
              <a:rPr lang="en-US" dirty="0" smtClean="0"/>
              <a:t> premolar in mandible</a:t>
            </a:r>
          </a:p>
          <a:p>
            <a:r>
              <a:rPr lang="en-US" dirty="0" smtClean="0"/>
              <a:t>Deciduous teeth erupted by 6 weeks</a:t>
            </a:r>
          </a:p>
          <a:p>
            <a:r>
              <a:rPr lang="en-US" dirty="0" smtClean="0"/>
              <a:t>Permanent teeth erupted by 6 months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90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C7DB743205AF4D9227589E0BC22EAC" ma:contentTypeVersion="1" ma:contentTypeDescription="Create a new document." ma:contentTypeScope="" ma:versionID="87b71dd53161ae37c145744190ecc1ba">
  <xsd:schema xmlns:xsd="http://www.w3.org/2001/XMLSchema" xmlns:xs="http://www.w3.org/2001/XMLSchema" xmlns:p="http://schemas.microsoft.com/office/2006/metadata/properties" xmlns:ns2="ab63ab9e-4cb9-4297-aa1f-5a40ad970bcd" targetNamespace="http://schemas.microsoft.com/office/2006/metadata/properties" ma:root="true" ma:fieldsID="990cb9a270750691272d84620e38e94e" ns2:_="">
    <xsd:import namespace="ab63ab9e-4cb9-4297-aa1f-5a40ad970bc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63ab9e-4cb9-4297-aa1f-5a40ad970bc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3EE5211-3DE9-402B-B991-198217DB273B}"/>
</file>

<file path=customXml/itemProps2.xml><?xml version="1.0" encoding="utf-8"?>
<ds:datastoreItem xmlns:ds="http://schemas.openxmlformats.org/officeDocument/2006/customXml" ds:itemID="{1F64DB9B-8025-410C-9F39-2F435D1BA2F6}"/>
</file>

<file path=customXml/itemProps3.xml><?xml version="1.0" encoding="utf-8"?>
<ds:datastoreItem xmlns:ds="http://schemas.openxmlformats.org/officeDocument/2006/customXml" ds:itemID="{B898F11D-2D4E-42F5-81F5-FDCDECCB49E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2128</TotalTime>
  <Words>650</Words>
  <Application>Microsoft Office PowerPoint</Application>
  <PresentationFormat>On-screen Show (4:3)</PresentationFormat>
  <Paragraphs>164</Paragraphs>
  <Slides>31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Dental Radiology</vt:lpstr>
      <vt:lpstr>What we’ll be covering today</vt:lpstr>
      <vt:lpstr>anatomy</vt:lpstr>
      <vt:lpstr>anatomy</vt:lpstr>
      <vt:lpstr>Sides of the teeth</vt:lpstr>
      <vt:lpstr>dental formula</vt:lpstr>
      <vt:lpstr>cAnine dental formula</vt:lpstr>
      <vt:lpstr>When do puppy teeth fall out</vt:lpstr>
      <vt:lpstr>Feline dental formula</vt:lpstr>
      <vt:lpstr>When do kitten teeth fall out</vt:lpstr>
      <vt:lpstr>nomenclature</vt:lpstr>
      <vt:lpstr>Triadan system</vt:lpstr>
      <vt:lpstr>Triadan system</vt:lpstr>
      <vt:lpstr>Triadan system</vt:lpstr>
      <vt:lpstr>Why Dental radiology</vt:lpstr>
      <vt:lpstr>Why dental radiology</vt:lpstr>
      <vt:lpstr>safety</vt:lpstr>
      <vt:lpstr>Film system</vt:lpstr>
      <vt:lpstr>digital</vt:lpstr>
      <vt:lpstr>Diagnostic dental radiograph</vt:lpstr>
      <vt:lpstr>Parallel technique</vt:lpstr>
      <vt:lpstr>Bisecting angle technique</vt:lpstr>
      <vt:lpstr>Bisecting angle technique</vt:lpstr>
      <vt:lpstr>positioning</vt:lpstr>
      <vt:lpstr>foreshortening</vt:lpstr>
      <vt:lpstr>foreshortening</vt:lpstr>
      <vt:lpstr>elongation</vt:lpstr>
      <vt:lpstr>elongation</vt:lpstr>
      <vt:lpstr>errors</vt:lpstr>
      <vt:lpstr> 3 simple rules</vt:lpstr>
      <vt:lpstr>When to take images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Dental Radiology</dc:title>
  <dc:creator>acranedvm</dc:creator>
  <cp:lastModifiedBy>acranedvm</cp:lastModifiedBy>
  <cp:revision>55</cp:revision>
  <dcterms:created xsi:type="dcterms:W3CDTF">2013-11-01T18:33:29Z</dcterms:created>
  <dcterms:modified xsi:type="dcterms:W3CDTF">2017-04-21T20:18:41Z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0x01010011C7DB743205AF4D9227589E0BC22EAC</vt:lpwstr>
  </property>
</Properties>
</file>